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57" r:id="rId4"/>
    <p:sldId id="291" r:id="rId5"/>
    <p:sldId id="292" r:id="rId6"/>
    <p:sldId id="259" r:id="rId7"/>
    <p:sldId id="280" r:id="rId8"/>
    <p:sldId id="281" r:id="rId9"/>
    <p:sldId id="260" r:id="rId10"/>
    <p:sldId id="261" r:id="rId11"/>
    <p:sldId id="279" r:id="rId12"/>
    <p:sldId id="282" r:id="rId13"/>
    <p:sldId id="283" r:id="rId14"/>
    <p:sldId id="284" r:id="rId15"/>
    <p:sldId id="262" r:id="rId16"/>
    <p:sldId id="263" r:id="rId17"/>
    <p:sldId id="285" r:id="rId18"/>
    <p:sldId id="286" r:id="rId19"/>
    <p:sldId id="287" r:id="rId20"/>
    <p:sldId id="288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7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64E2-1CDA-EE9D-B48E-2FFD2B446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67840-C44F-D989-9618-324A5F36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AA65A-70E1-1E82-31FC-2B7AD5236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10698-01A7-6F73-BD0F-486A649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78B73-5067-4FDA-5E7E-0FBBCA55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4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F0E7-C75C-F2DB-4434-486A3712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E3C49-0933-5C40-F3DB-62E39BD38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34F2A-372C-A825-3CD7-EFD735267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60BC0-AE94-7668-8060-E6809876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069F7-B8FE-0B47-95BD-33C467F7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18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F0397-4E45-3A60-5B15-828CB7FE1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DE876-1402-17BA-7A5F-205FFDC29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7BC2D-98F0-A977-F87F-39C68C3C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2401C-4906-9E20-D228-C3DFF202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4571-822F-D906-60DF-173CB4BF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76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9CBE-E36F-8F42-0530-13FD6B2E7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7B68A-8334-AC94-8B54-5C33DAC7A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077CC-3EA0-5062-E246-97D06221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CF553-D0DD-D6AB-4EA9-36893887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8E43-EF96-0389-D924-46254786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19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E3C3-717A-F35D-4F24-1F877614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D1-D6A2-F438-C926-47553B55D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9C849-599A-9751-DCDD-AE5DC64B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B5A6-E095-C1B2-651E-DEE3C2C5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A862D-65DB-EC8A-7C8F-3D6ED673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3B09-1C01-541C-C42A-10DA57B8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09BC2-64EC-32AC-91C7-E699F6BDD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A641E-E603-8F18-F000-713BB916D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41133-4C1B-5996-4CCD-B5244690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70381-72AC-4CF0-781A-E09EA48C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A2324-2AD5-5750-F779-A7B5BA66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59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3A26-A781-1B2C-0382-2D606192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DBC17-EC5D-CE31-E704-3274029C9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CD45-16A4-A9F9-FCD2-78C45C713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A6FEE-D2F9-12AD-B26F-98AA2F752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0B6F7F-161B-040A-6AE5-3FC7992E3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A3D25-07DA-271D-CB37-AA672EC83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EB9BC7-6C25-749D-588C-A519F1BB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A17B6-0155-DA46-80EF-B9377EFC7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38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2212-1983-4B23-DEBB-0C8DE7C3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B3C88-1CB3-85B4-DE5B-4A21B7E0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D2802-155C-E1BA-6D2B-B2435584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0A14A-F3F9-598F-348E-C910EE64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68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C84DA-5B41-1485-B9AF-6EF3CEAD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DA231-3E8F-B2BD-4DA5-DAF85A424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22519-25DF-BEB7-7223-7AD43C1D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06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AB61-BB2A-9ED4-EE6C-8B00065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C4D3-AB37-8846-F7BC-4B9AB1CD8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79150-948A-3ADB-0CE2-969773D35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5517F-06D7-2A2B-1620-DC66DB59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F1D64-CC45-1707-DC8F-3B1EFE82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5CA78-A1EF-4038-7694-991991FC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13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6E15-FDAF-D7FB-C38B-8EE0C3D2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4F70B-602D-86B9-6F9A-FBAF936DD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FA433-3D34-B57B-8E99-EC43B2225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C3D1F-3E2F-BDBB-9208-362B6FD2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F0CD7-57B2-684E-5FA4-6B7FE6D8F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3AA86-510B-C513-4E98-D2945179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167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A2BEB-9131-79BA-5D7A-791E030E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7881B-DB22-D282-613E-5F623BB4F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3087E-4D78-8DC1-A11F-6CC313D8D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D0FD6-9DF0-4596-A952-D60D1EB5FEAD}" type="datetimeFigureOut">
              <a:rPr lang="en-IN" smtClean="0"/>
              <a:t>21-08-2024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BE8D7-D95D-4C75-FC5E-42ED35432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20274-6EEF-DA7B-9C2C-7C44477A7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6A038-43FB-4FD5-A360-38E6BC6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7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AE07B-B6F9-F583-FB21-3661C484F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960" y="3642836"/>
            <a:ext cx="9144000" cy="78708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Olympic Insights: Analyzing Global Participation and Medal Achievements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4B265B-8FA5-6996-9358-329C3305F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240" y="4841558"/>
            <a:ext cx="5506720" cy="1655762"/>
          </a:xfrm>
        </p:spPr>
        <p:txBody>
          <a:bodyPr>
            <a:normAutofit/>
          </a:bodyPr>
          <a:lstStyle/>
          <a:p>
            <a:r>
              <a:rPr lang="en-IN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by</a:t>
            </a:r>
          </a:p>
          <a:p>
            <a:r>
              <a:rPr lang="en-IN" sz="4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Narmatha</a:t>
            </a:r>
            <a:r>
              <a:rPr lang="en-IN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28594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AC29-8E08-E0E5-B8F9-0A63677B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09"/>
            <a:ext cx="10515600" cy="844231"/>
          </a:xfrm>
        </p:spPr>
        <p:txBody>
          <a:bodyPr/>
          <a:lstStyle/>
          <a:p>
            <a:pPr algn="ctr"/>
            <a:r>
              <a:rPr lang="en-IN" b="1" dirty="0"/>
              <a:t>LOW PERFORMING COUNTRIES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3FD95-3F9F-E48E-8198-5E9F3A104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24823" r="9417" b="9566"/>
          <a:stretch/>
        </p:blipFill>
        <p:spPr>
          <a:xfrm>
            <a:off x="838200" y="1432560"/>
            <a:ext cx="10743273" cy="5162231"/>
          </a:xfrm>
        </p:spPr>
      </p:pic>
    </p:spTree>
    <p:extLst>
      <p:ext uri="{BB962C8B-B14F-4D97-AF65-F5344CB8AC3E}">
        <p14:creationId xmlns:p14="http://schemas.microsoft.com/office/powerpoint/2010/main" val="359369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666A-038C-9875-197C-6BB277EC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63875"/>
          </a:xfrm>
        </p:spPr>
        <p:txBody>
          <a:bodyPr>
            <a:normAutofit/>
          </a:bodyPr>
          <a:lstStyle/>
          <a:p>
            <a:pPr algn="ctr"/>
            <a:r>
              <a:rPr lang="en-IN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WINTER OLYMPICS</a:t>
            </a:r>
          </a:p>
        </p:txBody>
      </p:sp>
    </p:spTree>
    <p:extLst>
      <p:ext uri="{BB962C8B-B14F-4D97-AF65-F5344CB8AC3E}">
        <p14:creationId xmlns:p14="http://schemas.microsoft.com/office/powerpoint/2010/main" val="38580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1ECF-1EAA-109C-5E6D-2B50C118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68139-6FC1-D8CD-DE3F-D31A6E2FD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t="29960" r="5739" b="7231"/>
          <a:stretch/>
        </p:blipFill>
        <p:spPr>
          <a:xfrm>
            <a:off x="1210944" y="1402080"/>
            <a:ext cx="9883776" cy="5150021"/>
          </a:xfrm>
        </p:spPr>
      </p:pic>
    </p:spTree>
    <p:extLst>
      <p:ext uri="{BB962C8B-B14F-4D97-AF65-F5344CB8AC3E}">
        <p14:creationId xmlns:p14="http://schemas.microsoft.com/office/powerpoint/2010/main" val="235401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3CEC-33B0-F510-C37D-8DB32CAF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10BA05-BC14-613E-8292-C0060E46E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17416" r="6395" b="17441"/>
          <a:stretch/>
        </p:blipFill>
        <p:spPr>
          <a:xfrm>
            <a:off x="686864" y="822296"/>
            <a:ext cx="10818271" cy="5213407"/>
          </a:xfrm>
        </p:spPr>
      </p:pic>
    </p:spTree>
    <p:extLst>
      <p:ext uri="{BB962C8B-B14F-4D97-AF65-F5344CB8AC3E}">
        <p14:creationId xmlns:p14="http://schemas.microsoft.com/office/powerpoint/2010/main" val="1660613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36404-E431-C472-20F7-C393BC88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E09FC-5ECC-CC3E-471F-8AE6F9586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t="12214" r="5870" b="22174"/>
          <a:stretch/>
        </p:blipFill>
        <p:spPr>
          <a:xfrm>
            <a:off x="1133657" y="502603"/>
            <a:ext cx="10072823" cy="5852794"/>
          </a:xfrm>
        </p:spPr>
      </p:pic>
    </p:spTree>
    <p:extLst>
      <p:ext uri="{BB962C8B-B14F-4D97-AF65-F5344CB8AC3E}">
        <p14:creationId xmlns:p14="http://schemas.microsoft.com/office/powerpoint/2010/main" val="242247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A3BA-B6BA-5C7E-4C81-94CAE89D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pPr algn="ctr"/>
            <a:r>
              <a:rPr lang="en-US" b="1" dirty="0"/>
              <a:t>TOP 5 COUNTRIES IN WINTER OLYMPICS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5A1D4-2139-4FE8-55AB-841106C1E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20387" r="8890" b="9566"/>
          <a:stretch/>
        </p:blipFill>
        <p:spPr>
          <a:xfrm>
            <a:off x="919480" y="1558608"/>
            <a:ext cx="10353040" cy="5033894"/>
          </a:xfrm>
        </p:spPr>
      </p:pic>
    </p:spTree>
    <p:extLst>
      <p:ext uri="{BB962C8B-B14F-4D97-AF65-F5344CB8AC3E}">
        <p14:creationId xmlns:p14="http://schemas.microsoft.com/office/powerpoint/2010/main" val="22876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7DA4A-1DB8-CDB6-E226-2FAB71E4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LOW PERFORMING COUNTRIES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0B5053-B2C1-C22F-F5A5-01576B47D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19219" r="8759" b="12601"/>
          <a:stretch/>
        </p:blipFill>
        <p:spPr>
          <a:xfrm>
            <a:off x="1346200" y="1888178"/>
            <a:ext cx="9682480" cy="4604697"/>
          </a:xfrm>
        </p:spPr>
      </p:pic>
    </p:spTree>
    <p:extLst>
      <p:ext uri="{BB962C8B-B14F-4D97-AF65-F5344CB8AC3E}">
        <p14:creationId xmlns:p14="http://schemas.microsoft.com/office/powerpoint/2010/main" val="416588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CC33-B65D-5534-1756-D33BCB1F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1189037"/>
            <a:ext cx="6477000" cy="1325563"/>
          </a:xfrm>
        </p:spPr>
        <p:txBody>
          <a:bodyPr>
            <a:noAutofit/>
          </a:bodyPr>
          <a:lstStyle/>
          <a:p>
            <a:pPr algn="ctr"/>
            <a:r>
              <a:rPr lang="en-IN" sz="9600" b="1" dirty="0"/>
              <a:t>OLYMPICS</a:t>
            </a:r>
            <a:br>
              <a:rPr lang="en-IN" sz="9600" b="1" dirty="0"/>
            </a:br>
            <a:r>
              <a:rPr lang="en-IN" sz="6600" b="1" dirty="0"/>
              <a:t>MEDAL COUNTS</a:t>
            </a:r>
          </a:p>
        </p:txBody>
      </p:sp>
    </p:spTree>
    <p:extLst>
      <p:ext uri="{BB962C8B-B14F-4D97-AF65-F5344CB8AC3E}">
        <p14:creationId xmlns:p14="http://schemas.microsoft.com/office/powerpoint/2010/main" val="347379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671B-D89B-4AC1-B8A9-9A29B85D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409E4-C5A0-3E84-FCC7-924F7D43C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t="15717" r="5608" b="8632"/>
          <a:stretch/>
        </p:blipFill>
        <p:spPr>
          <a:xfrm>
            <a:off x="1298161" y="624840"/>
            <a:ext cx="9595678" cy="5608319"/>
          </a:xfrm>
        </p:spPr>
      </p:pic>
    </p:spTree>
    <p:extLst>
      <p:ext uri="{BB962C8B-B14F-4D97-AF65-F5344CB8AC3E}">
        <p14:creationId xmlns:p14="http://schemas.microsoft.com/office/powerpoint/2010/main" val="13856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B609-9C5D-EFF7-5E5D-3E8A2958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403D1-0547-CF0B-3097-406CE9A16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" t="13616" r="5476" b="9566"/>
          <a:stretch/>
        </p:blipFill>
        <p:spPr>
          <a:xfrm>
            <a:off x="900675" y="640080"/>
            <a:ext cx="10390649" cy="5577840"/>
          </a:xfrm>
        </p:spPr>
      </p:pic>
    </p:spTree>
    <p:extLst>
      <p:ext uri="{BB962C8B-B14F-4D97-AF65-F5344CB8AC3E}">
        <p14:creationId xmlns:p14="http://schemas.microsoft.com/office/powerpoint/2010/main" val="220256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A3F9F-625D-57EC-5BBB-55F0E4A0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48831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PROJECT OVERVIEW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D9D6-DAF0-9423-4CFB-5A2E75A14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005840"/>
            <a:ext cx="10622280" cy="5527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Scope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2400" dirty="0"/>
              <a:t>Analyze Olympic participation and performance data to uncover trends, regional disparities, and the relationship between participation and medal outcomes.</a:t>
            </a:r>
          </a:p>
          <a:p>
            <a:pPr marL="0" indent="0">
              <a:buNone/>
            </a:pPr>
            <a:r>
              <a:rPr lang="en-US" b="1" dirty="0"/>
              <a:t>Objectives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400" b="1" dirty="0"/>
              <a:t>Participation Trends</a:t>
            </a:r>
            <a:r>
              <a:rPr lang="en-US" sz="2400" dirty="0"/>
              <a:t>: Identify top participating countries and analyze regional participation.</a:t>
            </a:r>
          </a:p>
          <a:p>
            <a:pPr marL="0" indent="0">
              <a:buNone/>
            </a:pPr>
            <a:r>
              <a:rPr lang="en-US" sz="2400" b="1" dirty="0"/>
              <a:t>Medal Performance</a:t>
            </a:r>
            <a:r>
              <a:rPr lang="en-US" sz="2400" dirty="0"/>
              <a:t>: Examine medal distributions and their relation to participation.</a:t>
            </a:r>
          </a:p>
          <a:p>
            <a:pPr marL="0" indent="0">
              <a:buNone/>
            </a:pPr>
            <a:r>
              <a:rPr lang="en-US" sz="2400" b="1" dirty="0"/>
              <a:t>Regional Analysis</a:t>
            </a:r>
            <a:r>
              <a:rPr lang="en-US" sz="2400" dirty="0"/>
              <a:t>: Explore regional patterns in Olympic success.</a:t>
            </a:r>
          </a:p>
          <a:p>
            <a:pPr marL="0" indent="0">
              <a:buNone/>
            </a:pPr>
            <a:r>
              <a:rPr lang="en-US" sz="2400" b="1" dirty="0"/>
              <a:t>Statistical Testing</a:t>
            </a:r>
            <a:r>
              <a:rPr lang="en-US" sz="2400" dirty="0"/>
              <a:t>: Use chi-square and t-tests to find significant relationships.</a:t>
            </a:r>
          </a:p>
          <a:p>
            <a:pPr marL="0" indent="0">
              <a:buNone/>
            </a:pPr>
            <a:r>
              <a:rPr lang="en-US" sz="2400" b="1" dirty="0"/>
              <a:t>Visual Insights</a:t>
            </a:r>
            <a:r>
              <a:rPr lang="en-US" sz="2400" dirty="0"/>
              <a:t>: Present findings through clear and engaging visualizations.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867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1262-0940-EF5D-4254-5742BEE5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8597C1-95BD-7723-2C18-FEB5839DB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t="13560" r="6133" b="8711"/>
          <a:stretch/>
        </p:blipFill>
        <p:spPr>
          <a:xfrm>
            <a:off x="754714" y="866140"/>
            <a:ext cx="10682572" cy="5125720"/>
          </a:xfrm>
        </p:spPr>
      </p:pic>
    </p:spTree>
    <p:extLst>
      <p:ext uri="{BB962C8B-B14F-4D97-AF65-F5344CB8AC3E}">
        <p14:creationId xmlns:p14="http://schemas.microsoft.com/office/powerpoint/2010/main" val="473163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5050-FB87-D489-96A3-47167F80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315"/>
          </a:xfrm>
        </p:spPr>
        <p:txBody>
          <a:bodyPr/>
          <a:lstStyle/>
          <a:p>
            <a:pPr algn="ctr"/>
            <a:r>
              <a:rPr lang="en-US" b="1" dirty="0"/>
              <a:t>TOP 5 COUNTRIES IN OLYMPICS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87398D-174B-5C3C-86F9-DBD4D0927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6" t="14783" r="17427" b="24742"/>
          <a:stretch/>
        </p:blipFill>
        <p:spPr>
          <a:xfrm>
            <a:off x="1112501" y="1310640"/>
            <a:ext cx="10241299" cy="5100955"/>
          </a:xfrm>
        </p:spPr>
      </p:pic>
    </p:spTree>
    <p:extLst>
      <p:ext uri="{BB962C8B-B14F-4D97-AF65-F5344CB8AC3E}">
        <p14:creationId xmlns:p14="http://schemas.microsoft.com/office/powerpoint/2010/main" val="153528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142C-0B7E-53C9-78E2-3D794116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715"/>
          </a:xfrm>
        </p:spPr>
        <p:txBody>
          <a:bodyPr/>
          <a:lstStyle/>
          <a:p>
            <a:pPr algn="ctr"/>
            <a:r>
              <a:rPr lang="en-IN" b="1" dirty="0"/>
              <a:t>MEDAL COUNTS BY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B5A321-871E-CEEB-B664-14DB544B9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5" t="12915" r="12569" b="13535"/>
          <a:stretch/>
        </p:blipFill>
        <p:spPr>
          <a:xfrm>
            <a:off x="979163" y="1517969"/>
            <a:ext cx="10034277" cy="5181636"/>
          </a:xfrm>
        </p:spPr>
      </p:pic>
    </p:spTree>
    <p:extLst>
      <p:ext uri="{BB962C8B-B14F-4D97-AF65-F5344CB8AC3E}">
        <p14:creationId xmlns:p14="http://schemas.microsoft.com/office/powerpoint/2010/main" val="72409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BAF1-F863-CA66-467C-C6522889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CD329-E73A-B4C5-8F30-242B5EF9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5" t="11280" r="34765" b="6531"/>
          <a:stretch/>
        </p:blipFill>
        <p:spPr>
          <a:xfrm>
            <a:off x="1386840" y="0"/>
            <a:ext cx="9260840" cy="6858000"/>
          </a:xfrm>
        </p:spPr>
      </p:pic>
    </p:spTree>
    <p:extLst>
      <p:ext uri="{BB962C8B-B14F-4D97-AF65-F5344CB8AC3E}">
        <p14:creationId xmlns:p14="http://schemas.microsoft.com/office/powerpoint/2010/main" val="4263255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3989-7FA0-F538-8C24-EC0615CE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48831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TOP 5 COUNTRIES BY PARTICIPATION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56C6C-8D14-BC8D-0A6E-F5984CEEC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7" t="11748" r="24914" b="8165"/>
          <a:stretch/>
        </p:blipFill>
        <p:spPr>
          <a:xfrm>
            <a:off x="2245360" y="701040"/>
            <a:ext cx="7701280" cy="6156960"/>
          </a:xfrm>
        </p:spPr>
      </p:pic>
    </p:spTree>
    <p:extLst>
      <p:ext uri="{BB962C8B-B14F-4D97-AF65-F5344CB8AC3E}">
        <p14:creationId xmlns:p14="http://schemas.microsoft.com/office/powerpoint/2010/main" val="4274743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F1C4-3EA5-8515-DF6E-A8FFB2977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</p:spPr>
        <p:txBody>
          <a:bodyPr/>
          <a:lstStyle/>
          <a:p>
            <a:pPr algn="ctr"/>
            <a:r>
              <a:rPr lang="en-IN" b="1" dirty="0"/>
              <a:t>SUMMER/WINTER : PARTICIPANTS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A64CA9-4560-2F1F-9BB8-054A0762C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3849" r="17034" b="30346"/>
          <a:stretch/>
        </p:blipFill>
        <p:spPr>
          <a:xfrm>
            <a:off x="1562050" y="1510692"/>
            <a:ext cx="9512350" cy="4826864"/>
          </a:xfrm>
        </p:spPr>
      </p:pic>
    </p:spTree>
    <p:extLst>
      <p:ext uri="{BB962C8B-B14F-4D97-AF65-F5344CB8AC3E}">
        <p14:creationId xmlns:p14="http://schemas.microsoft.com/office/powerpoint/2010/main" val="4172933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A9E0-87B0-E2C9-3FAD-DD419D51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42F9F-A972-4DDE-32DE-8A9B83F6A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23422" r="17559" b="22174"/>
          <a:stretch/>
        </p:blipFill>
        <p:spPr>
          <a:xfrm>
            <a:off x="893058" y="755968"/>
            <a:ext cx="10409942" cy="5573712"/>
          </a:xfrm>
        </p:spPr>
      </p:pic>
    </p:spTree>
    <p:extLst>
      <p:ext uri="{BB962C8B-B14F-4D97-AF65-F5344CB8AC3E}">
        <p14:creationId xmlns:p14="http://schemas.microsoft.com/office/powerpoint/2010/main" val="1856831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18C7-34E7-4549-7BE1-FA578851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334645"/>
            <a:ext cx="10515600" cy="843915"/>
          </a:xfrm>
        </p:spPr>
        <p:txBody>
          <a:bodyPr/>
          <a:lstStyle/>
          <a:p>
            <a:pPr algn="ctr"/>
            <a:r>
              <a:rPr lang="en-IN" b="1" dirty="0"/>
              <a:t>DISTRIBUTION OF PARTICIPATION COUNTS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C52A4-D6C4-6643-AF16-EC2EC246E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20153" r="17690" b="14235"/>
          <a:stretch/>
        </p:blipFill>
        <p:spPr>
          <a:xfrm>
            <a:off x="1352076" y="1178560"/>
            <a:ext cx="9691047" cy="5177155"/>
          </a:xfrm>
        </p:spPr>
      </p:pic>
    </p:spTree>
    <p:extLst>
      <p:ext uri="{BB962C8B-B14F-4D97-AF65-F5344CB8AC3E}">
        <p14:creationId xmlns:p14="http://schemas.microsoft.com/office/powerpoint/2010/main" val="3051242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333C-60DA-5609-1429-1DEAD5E0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pPr algn="ctr"/>
            <a:r>
              <a:rPr lang="en-IN" b="1" dirty="0"/>
              <a:t>PARTICIPATION COUNTS BY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7979E-AC75-7DC6-C693-29275B4AE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t="16418" r="16114" b="18438"/>
          <a:stretch/>
        </p:blipFill>
        <p:spPr>
          <a:xfrm>
            <a:off x="560425" y="1381759"/>
            <a:ext cx="11071149" cy="5111116"/>
          </a:xfrm>
        </p:spPr>
      </p:pic>
    </p:spTree>
    <p:extLst>
      <p:ext uri="{BB962C8B-B14F-4D97-AF65-F5344CB8AC3E}">
        <p14:creationId xmlns:p14="http://schemas.microsoft.com/office/powerpoint/2010/main" val="105850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D6D8-1714-595C-5332-D3F23C89C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NUMBER OF COUNTRIES IN EACH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3C0F35-59EF-A42C-241A-349BBEF0E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25063" r="15582" b="8001"/>
          <a:stretch/>
        </p:blipFill>
        <p:spPr>
          <a:xfrm>
            <a:off x="1030949" y="1330959"/>
            <a:ext cx="10130101" cy="5080635"/>
          </a:xfrm>
        </p:spPr>
      </p:pic>
    </p:spTree>
    <p:extLst>
      <p:ext uri="{BB962C8B-B14F-4D97-AF65-F5344CB8AC3E}">
        <p14:creationId xmlns:p14="http://schemas.microsoft.com/office/powerpoint/2010/main" val="286210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7C10A-EC1E-A7A3-F035-8E55CA6E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541"/>
            <a:ext cx="10515600" cy="45870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7030A0"/>
                </a:solidFill>
              </a:rPr>
              <a:t>PROJECT DESCRIPTION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1B622B-6FDC-CFF4-7EB8-652C26E49D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9461" y="833927"/>
            <a:ext cx="10158422" cy="562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Participation Overview: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 the top countries by total participation in both Summer and Winter Olympics.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 the number of countries participating by region.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Medal Distribution: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Examined top-performing countries in terms of gold, silver, and bronze medals in Summer and Winter Games.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 countries with fewer than 10 total medals to understand underperformance.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Regional Analysis: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Explored regional variations in Olympic success, focusing on participation and medal counts by region.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Conducted chi-square tests to investigate the relationship between region and Winter Olympic participation.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Statistical Insights: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Performed a two-sample t-test to compare the distribution of medals in Summer and Winter Olympics.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visualizations like bar plots, pie charts, and violin plots to present data trends and patterns.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Special Focus: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Detailed analysis of India's performance, including a breakdown of its medal tally in the Summer Olympics.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008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6838-906C-B280-FAB8-AE143A1A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pPr algn="ctr"/>
            <a:r>
              <a:rPr lang="en-IN" b="1" dirty="0"/>
              <a:t>INDIA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0453F8-C0BF-9012-ED8E-2C580D0FE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2" t="18052" r="28461" b="15170"/>
          <a:stretch/>
        </p:blipFill>
        <p:spPr>
          <a:xfrm>
            <a:off x="1290320" y="1483360"/>
            <a:ext cx="9570720" cy="5171399"/>
          </a:xfrm>
        </p:spPr>
      </p:pic>
    </p:spTree>
    <p:extLst>
      <p:ext uri="{BB962C8B-B14F-4D97-AF65-F5344CB8AC3E}">
        <p14:creationId xmlns:p14="http://schemas.microsoft.com/office/powerpoint/2010/main" val="1258113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C30AC-30F7-715A-DCA2-68CBBE61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CB487-79F0-DB72-DE3B-A960A63D4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0" t="11280" r="24651" b="6531"/>
          <a:stretch/>
        </p:blipFill>
        <p:spPr>
          <a:xfrm>
            <a:off x="2003220" y="235615"/>
            <a:ext cx="8185559" cy="6386770"/>
          </a:xfrm>
        </p:spPr>
      </p:pic>
    </p:spTree>
    <p:extLst>
      <p:ext uri="{BB962C8B-B14F-4D97-AF65-F5344CB8AC3E}">
        <p14:creationId xmlns:p14="http://schemas.microsoft.com/office/powerpoint/2010/main" val="2076017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B08E-6703-78F2-83B3-E327F124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113BFB-8F79-AA8A-CA6D-602C6D721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1" t="11981" r="28461" b="14469"/>
          <a:stretch/>
        </p:blipFill>
        <p:spPr>
          <a:xfrm>
            <a:off x="1811142" y="72920"/>
            <a:ext cx="8569716" cy="6712160"/>
          </a:xfrm>
        </p:spPr>
      </p:pic>
    </p:spTree>
    <p:extLst>
      <p:ext uri="{BB962C8B-B14F-4D97-AF65-F5344CB8AC3E}">
        <p14:creationId xmlns:p14="http://schemas.microsoft.com/office/powerpoint/2010/main" val="3696472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0C37-63F3-7A68-5483-E789C167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DISTRIBUTION OF MEDALS PER PARTICIPATION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F5A3C1-6D43-DAD4-FF15-0BDB8E94F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19686" r="10467" b="18905"/>
          <a:stretch/>
        </p:blipFill>
        <p:spPr>
          <a:xfrm>
            <a:off x="1362676" y="1448118"/>
            <a:ext cx="9629208" cy="5110480"/>
          </a:xfrm>
        </p:spPr>
      </p:pic>
    </p:spTree>
    <p:extLst>
      <p:ext uri="{BB962C8B-B14F-4D97-AF65-F5344CB8AC3E}">
        <p14:creationId xmlns:p14="http://schemas.microsoft.com/office/powerpoint/2010/main" val="2915896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A721-B99E-33E8-01FF-BBE6C12A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991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STATISTICAL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E66AE7-BCA0-0927-75ED-FC833F42B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t="19265" r="29380" b="9301"/>
          <a:stretch/>
        </p:blipFill>
        <p:spPr>
          <a:xfrm>
            <a:off x="741680" y="1249680"/>
            <a:ext cx="5618480" cy="53238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41D8B-79FF-0B2E-AD0E-D9D2AF611C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19408" r="35583" b="21333"/>
          <a:stretch/>
        </p:blipFill>
        <p:spPr>
          <a:xfrm>
            <a:off x="6360160" y="1249680"/>
            <a:ext cx="5469994" cy="50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45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t="-9000" r="-3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01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1C4A-9F56-A652-5A8D-75591D59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447357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</a:rPr>
              <a:t>DATA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86E8-2B5A-8D89-4032-1F6EC4CE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2482"/>
            <a:ext cx="10515600" cy="568039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countries: Name of the Team (Country most often)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ioc_code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Code that "International Olympics Committee" (IOC) has assigned to each nation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summer_participation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time team has participated in Summer Olympics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summer_gold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golds team has won in all the summer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summer_silver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silvers team has won in all the summer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summer_bronze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bronzes team has won in all the summer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summer_total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all the medals team has won in all the summer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winter_participation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time team has participated in Winter Olympics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winter_gold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golds team has won in all the Winter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winter_silver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silvers team has won in all the Winter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winter_bronze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bronzes team has won in all the Winter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winter_total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all the medals team has won in all the Winter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total_participation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time team has participated in summer &amp; winter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total_gold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golds team has won in all the summer and winter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total_silver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silvers team has won in all the summer and winter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total_bronze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bronzes team has won in all the summer and winter Olympics combined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1200" b="1" i="0" dirty="0" err="1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total_total</a:t>
            </a:r>
            <a:r>
              <a:rPr lang="en-US" sz="1200" b="1" i="0" dirty="0">
                <a:solidFill>
                  <a:srgbClr val="3C4043"/>
                </a:solidFill>
                <a:effectLst/>
                <a:highlight>
                  <a:srgbClr val="F8F9FA"/>
                </a:highlight>
                <a:latin typeface="Inter"/>
              </a:rPr>
              <a:t>: Number of total medals team has won in all the summer and winter Olympics combined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91889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BF83-0D10-E881-3AF3-F2B268346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122362"/>
            <a:ext cx="7442200" cy="3754438"/>
          </a:xfrm>
        </p:spPr>
        <p:txBody>
          <a:bodyPr>
            <a:normAutofit/>
          </a:bodyPr>
          <a:lstStyle/>
          <a:p>
            <a:pPr algn="ctr"/>
            <a:r>
              <a:rPr lang="en-IN" sz="9600" b="1" dirty="0">
                <a:ln>
                  <a:solidFill>
                    <a:schemeClr val="bg1"/>
                  </a:solidFill>
                </a:ln>
              </a:rPr>
              <a:t>SUMMER </a:t>
            </a:r>
            <a:br>
              <a:rPr lang="en-IN" sz="9600" b="1" dirty="0">
                <a:ln>
                  <a:solidFill>
                    <a:schemeClr val="bg1"/>
                  </a:solidFill>
                </a:ln>
              </a:rPr>
            </a:br>
            <a:r>
              <a:rPr lang="en-IN" sz="9600" b="1" dirty="0">
                <a:ln>
                  <a:solidFill>
                    <a:schemeClr val="bg1"/>
                  </a:solidFill>
                </a:ln>
              </a:rPr>
              <a:t>OLYMPICS</a:t>
            </a:r>
          </a:p>
        </p:txBody>
      </p:sp>
    </p:spTree>
    <p:extLst>
      <p:ext uri="{BB962C8B-B14F-4D97-AF65-F5344CB8AC3E}">
        <p14:creationId xmlns:p14="http://schemas.microsoft.com/office/powerpoint/2010/main" val="345081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72D9A3A-E5FB-52FF-005D-A32508656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t="25757" r="4162" b="8632"/>
          <a:stretch/>
        </p:blipFill>
        <p:spPr>
          <a:xfrm>
            <a:off x="1135463" y="701040"/>
            <a:ext cx="9921074" cy="5273040"/>
          </a:xfrm>
        </p:spPr>
      </p:pic>
    </p:spTree>
    <p:extLst>
      <p:ext uri="{BB962C8B-B14F-4D97-AF65-F5344CB8AC3E}">
        <p14:creationId xmlns:p14="http://schemas.microsoft.com/office/powerpoint/2010/main" val="205583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49B9-E79A-4E72-DF50-E199ADB04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6F0A58-E307-D3CE-D59C-DC6048203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7351" r="3768" b="17505"/>
          <a:stretch/>
        </p:blipFill>
        <p:spPr>
          <a:xfrm>
            <a:off x="634874" y="690880"/>
            <a:ext cx="10922251" cy="5246688"/>
          </a:xfrm>
        </p:spPr>
      </p:pic>
    </p:spTree>
    <p:extLst>
      <p:ext uri="{BB962C8B-B14F-4D97-AF65-F5344CB8AC3E}">
        <p14:creationId xmlns:p14="http://schemas.microsoft.com/office/powerpoint/2010/main" val="304049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D90B8-4A53-715E-032C-D0009F13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132DF-CDC8-9A20-7864-6B56002FD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12000" r="6876" b="24000"/>
          <a:stretch/>
        </p:blipFill>
        <p:spPr>
          <a:xfrm>
            <a:off x="838200" y="640080"/>
            <a:ext cx="1061212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8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7617-B30F-F5FA-7934-A9BBA8A9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TOP 5 COUNTRIES IN SUMMER OLYMPICS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90576A-4323-9292-9732-8B540DFD7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2" t="14629" r="17822" b="23319"/>
          <a:stretch/>
        </p:blipFill>
        <p:spPr>
          <a:xfrm>
            <a:off x="1742440" y="1818641"/>
            <a:ext cx="8915400" cy="4925588"/>
          </a:xfrm>
        </p:spPr>
      </p:pic>
    </p:spTree>
    <p:extLst>
      <p:ext uri="{BB962C8B-B14F-4D97-AF65-F5344CB8AC3E}">
        <p14:creationId xmlns:p14="http://schemas.microsoft.com/office/powerpoint/2010/main" val="227877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598</Words>
  <Application>Microsoft Office PowerPoint</Application>
  <PresentationFormat>Widescreen</PresentationFormat>
  <Paragraphs>62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Inter</vt:lpstr>
      <vt:lpstr>Times New Roman</vt:lpstr>
      <vt:lpstr>Wingdings</vt:lpstr>
      <vt:lpstr>Office Theme</vt:lpstr>
      <vt:lpstr>Olympic Insights: Analyzing Global Participation and Medal Achievements</vt:lpstr>
      <vt:lpstr>PROJECT OVERVIEW</vt:lpstr>
      <vt:lpstr>PROJECT DESCRIPTION</vt:lpstr>
      <vt:lpstr>DATA FEATURES</vt:lpstr>
      <vt:lpstr>SUMMER  OLYMPICS</vt:lpstr>
      <vt:lpstr>PowerPoint Presentation</vt:lpstr>
      <vt:lpstr>PowerPoint Presentation</vt:lpstr>
      <vt:lpstr>PowerPoint Presentation</vt:lpstr>
      <vt:lpstr>TOP 5 COUNTRIES IN SUMMER OLYMPICS</vt:lpstr>
      <vt:lpstr>LOW PERFORMING COUNTRIES </vt:lpstr>
      <vt:lpstr>WINTER OLYMPICS</vt:lpstr>
      <vt:lpstr>PowerPoint Presentation</vt:lpstr>
      <vt:lpstr>PowerPoint Presentation</vt:lpstr>
      <vt:lpstr>PowerPoint Presentation</vt:lpstr>
      <vt:lpstr>TOP 5 COUNTRIES IN WINTER OLYMPICS</vt:lpstr>
      <vt:lpstr>LOW PERFORMING COUNTRIES </vt:lpstr>
      <vt:lpstr>OLYMPICS MEDAL COUNTS</vt:lpstr>
      <vt:lpstr>PowerPoint Presentation</vt:lpstr>
      <vt:lpstr>PowerPoint Presentation</vt:lpstr>
      <vt:lpstr>PowerPoint Presentation</vt:lpstr>
      <vt:lpstr>TOP 5 COUNTRIES IN OLYMPICS</vt:lpstr>
      <vt:lpstr>MEDAL COUNTS BY REGION</vt:lpstr>
      <vt:lpstr>PowerPoint Presentation</vt:lpstr>
      <vt:lpstr>TOP 5 COUNTRIES BY PARTICIPATION</vt:lpstr>
      <vt:lpstr>SUMMER/WINTER : PARTICIPANTS</vt:lpstr>
      <vt:lpstr>PowerPoint Presentation</vt:lpstr>
      <vt:lpstr>DISTRIBUTION OF PARTICIPATION COUNTS</vt:lpstr>
      <vt:lpstr>PARTICIPATION COUNTS BY REGION</vt:lpstr>
      <vt:lpstr>NUMBER OF COUNTRIES IN EACH REGION</vt:lpstr>
      <vt:lpstr>INDIA</vt:lpstr>
      <vt:lpstr>PowerPoint Presentation</vt:lpstr>
      <vt:lpstr>PowerPoint Presentation</vt:lpstr>
      <vt:lpstr>DISTRIBUTION OF MEDALS PER PARTICIPATION</vt:lpstr>
      <vt:lpstr>STATISTICAL TESTS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Pavithra Muthumayan</dc:creator>
  <cp:lastModifiedBy>Pavithra Muthumayan</cp:lastModifiedBy>
  <cp:revision>1</cp:revision>
  <dcterms:created xsi:type="dcterms:W3CDTF">2024-08-20T21:27:15Z</dcterms:created>
  <dcterms:modified xsi:type="dcterms:W3CDTF">2024-08-20T22:11:09Z</dcterms:modified>
</cp:coreProperties>
</file>